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1" r:id="rId4"/>
    <p:sldId id="271" r:id="rId5"/>
    <p:sldId id="272" r:id="rId6"/>
    <p:sldId id="267" r:id="rId7"/>
    <p:sldId id="268" r:id="rId8"/>
    <p:sldId id="270" r:id="rId9"/>
    <p:sldId id="269" r:id="rId10"/>
    <p:sldId id="273" r:id="rId11"/>
    <p:sldId id="265" r:id="rId12"/>
    <p:sldId id="266" r:id="rId13"/>
  </p:sldIdLst>
  <p:sldSz cx="7559675" cy="1069181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736"/>
    <a:srgbClr val="D2D7D8"/>
    <a:srgbClr val="B2D3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7"/>
    <p:restoredTop sz="94703"/>
  </p:normalViewPr>
  <p:slideViewPr>
    <p:cSldViewPr snapToGrid="0" snapToObjects="1">
      <p:cViewPr varScale="1">
        <p:scale>
          <a:sx n="74" d="100"/>
          <a:sy n="74" d="100"/>
        </p:scale>
        <p:origin x="28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E234F1-2E80-1447-AE94-088C842897AB}"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214283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234F1-2E80-1447-AE94-088C842897AB}"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171428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234F1-2E80-1447-AE94-088C842897AB}"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1311554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234F1-2E80-1447-AE94-088C842897AB}"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135103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E234F1-2E80-1447-AE94-088C842897AB}" type="datetimeFigureOut">
              <a:rPr lang="en-US" smtClean="0"/>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149703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E234F1-2E80-1447-AE94-088C842897AB}"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69444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E234F1-2E80-1447-AE94-088C842897AB}" type="datetimeFigureOut">
              <a:rPr lang="en-US" smtClean="0"/>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3569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E234F1-2E80-1447-AE94-088C842897AB}" type="datetimeFigureOut">
              <a:rPr lang="en-US" smtClean="0"/>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80191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234F1-2E80-1447-AE94-088C842897AB}" type="datetimeFigureOut">
              <a:rPr lang="en-US" smtClean="0"/>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11208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E9E234F1-2E80-1447-AE94-088C842897AB}"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48220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E9E234F1-2E80-1447-AE94-088C842897AB}" type="datetimeFigureOut">
              <a:rPr lang="en-US" smtClean="0"/>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FDFD4-F28C-0045-8917-130096432AB9}" type="slidenum">
              <a:rPr lang="en-US" smtClean="0"/>
              <a:t>‹#›</a:t>
            </a:fld>
            <a:endParaRPr lang="en-US"/>
          </a:p>
        </p:txBody>
      </p:sp>
    </p:spTree>
    <p:extLst>
      <p:ext uri="{BB962C8B-B14F-4D97-AF65-F5344CB8AC3E}">
        <p14:creationId xmlns:p14="http://schemas.microsoft.com/office/powerpoint/2010/main" val="204600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9E234F1-2E80-1447-AE94-088C842897AB}" type="datetimeFigureOut">
              <a:rPr lang="en-US" smtClean="0"/>
              <a:t>6/29/2023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5EFDFD4-F28C-0045-8917-130096432AB9}" type="slidenum">
              <a:rPr lang="en-US" smtClean="0"/>
              <a:t>‹#›</a:t>
            </a:fld>
            <a:endParaRPr lang="en-US"/>
          </a:p>
        </p:txBody>
      </p:sp>
    </p:spTree>
    <p:extLst>
      <p:ext uri="{BB962C8B-B14F-4D97-AF65-F5344CB8AC3E}">
        <p14:creationId xmlns:p14="http://schemas.microsoft.com/office/powerpoint/2010/main" val="1716248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351123" y="707204"/>
            <a:ext cx="2087365" cy="246221"/>
          </a:xfrm>
          <a:prstGeom prst="rect">
            <a:avLst/>
          </a:prstGeom>
          <a:noFill/>
        </p:spPr>
        <p:txBody>
          <a:bodyPr wrap="square" rtlCol="0">
            <a:spAutoFit/>
          </a:bodyPr>
          <a:lstStyle/>
          <a:p>
            <a:r>
              <a:rPr lang="fr-FR" sz="1000" dirty="0">
                <a:solidFill>
                  <a:schemeClr val="bg1"/>
                </a:solidFill>
                <a:latin typeface="Helvetica" charset="0"/>
                <a:ea typeface="Helvetica" charset="0"/>
                <a:cs typeface="Helvetica" charset="0"/>
              </a:rPr>
              <a:t>ISSUE 6  </a:t>
            </a:r>
            <a:r>
              <a:rPr lang="fr-FR" sz="1000" dirty="0">
                <a:solidFill>
                  <a:srgbClr val="B2D337"/>
                </a:solidFill>
                <a:latin typeface="Helvetica" charset="0"/>
                <a:ea typeface="Helvetica" charset="0"/>
                <a:cs typeface="Helvetica" charset="0"/>
              </a:rPr>
              <a:t> </a:t>
            </a:r>
            <a:r>
              <a:rPr lang="fr-FR" sz="1000">
                <a:solidFill>
                  <a:srgbClr val="B2D337"/>
                </a:solidFill>
                <a:latin typeface="Helvetica" charset="0"/>
                <a:ea typeface="Helvetica" charset="0"/>
                <a:cs typeface="Helvetica" charset="0"/>
              </a:rPr>
              <a:t>|   </a:t>
            </a:r>
            <a:r>
              <a:rPr lang="fr-FR" sz="1000">
                <a:solidFill>
                  <a:schemeClr val="bg1"/>
                </a:solidFill>
                <a:latin typeface="Helvetica" charset="0"/>
                <a:ea typeface="Helvetica" charset="0"/>
                <a:cs typeface="Helvetica" charset="0"/>
              </a:rPr>
              <a:t>29 </a:t>
            </a:r>
            <a:r>
              <a:rPr lang="fr-FR" sz="1000" dirty="0">
                <a:solidFill>
                  <a:schemeClr val="bg1"/>
                </a:solidFill>
                <a:latin typeface="Helvetica" charset="0"/>
                <a:ea typeface="Helvetica" charset="0"/>
                <a:cs typeface="Helvetica" charset="0"/>
              </a:rPr>
              <a:t>June 2023</a:t>
            </a:r>
            <a:endParaRPr lang="en-US" sz="1000" b="1" dirty="0">
              <a:solidFill>
                <a:srgbClr val="B2D337"/>
              </a:solidFill>
              <a:latin typeface="Helvetica" charset="0"/>
              <a:ea typeface="Helvetica" charset="0"/>
              <a:cs typeface="Helvetica" charset="0"/>
            </a:endParaRPr>
          </a:p>
        </p:txBody>
      </p:sp>
      <p:sp>
        <p:nvSpPr>
          <p:cNvPr id="6" name="TextBox 5"/>
          <p:cNvSpPr txBox="1"/>
          <p:nvPr/>
        </p:nvSpPr>
        <p:spPr>
          <a:xfrm>
            <a:off x="522269" y="3522323"/>
            <a:ext cx="945923" cy="615553"/>
          </a:xfrm>
          <a:prstGeom prst="rect">
            <a:avLst/>
          </a:prstGeom>
          <a:noFill/>
        </p:spPr>
        <p:txBody>
          <a:bodyPr wrap="square" rtlCol="0">
            <a:spAutoFit/>
          </a:bodyPr>
          <a:lstStyle/>
          <a:p>
            <a:r>
              <a:rPr lang="en-US" sz="1400" b="1" dirty="0">
                <a:solidFill>
                  <a:srgbClr val="1E3736"/>
                </a:solidFill>
                <a:latin typeface="Helvetica" charset="0"/>
                <a:ea typeface="Helvetica" charset="0"/>
                <a:cs typeface="Helvetica" charset="0"/>
              </a:rPr>
              <a:t>30 June</a:t>
            </a:r>
          </a:p>
          <a:p>
            <a:r>
              <a:rPr lang="en-US" sz="1000" b="1" dirty="0">
                <a:solidFill>
                  <a:srgbClr val="1E3736"/>
                </a:solidFill>
                <a:latin typeface="Helvetica" charset="0"/>
                <a:ea typeface="Helvetica" charset="0"/>
                <a:cs typeface="Helvetica" charset="0"/>
              </a:rPr>
              <a:t>Last day of term </a:t>
            </a:r>
          </a:p>
        </p:txBody>
      </p:sp>
      <p:sp>
        <p:nvSpPr>
          <p:cNvPr id="7" name="TextBox 6"/>
          <p:cNvSpPr txBox="1"/>
          <p:nvPr/>
        </p:nvSpPr>
        <p:spPr>
          <a:xfrm>
            <a:off x="1712930" y="3522323"/>
            <a:ext cx="945924" cy="769441"/>
          </a:xfrm>
          <a:prstGeom prst="rect">
            <a:avLst/>
          </a:prstGeom>
          <a:noFill/>
        </p:spPr>
        <p:txBody>
          <a:bodyPr wrap="square" rtlCol="0">
            <a:spAutoFit/>
          </a:bodyPr>
          <a:lstStyle/>
          <a:p>
            <a:r>
              <a:rPr lang="en-US" sz="1400" b="1" dirty="0">
                <a:solidFill>
                  <a:srgbClr val="1E3736"/>
                </a:solidFill>
                <a:latin typeface="Helvetica" charset="0"/>
                <a:ea typeface="Helvetica" charset="0"/>
                <a:cs typeface="Helvetica" charset="0"/>
              </a:rPr>
              <a:t>18 July</a:t>
            </a:r>
          </a:p>
          <a:p>
            <a:r>
              <a:rPr lang="en-US" sz="1000" b="1" dirty="0">
                <a:solidFill>
                  <a:srgbClr val="1E3736"/>
                </a:solidFill>
                <a:latin typeface="Helvetica" charset="0"/>
                <a:ea typeface="Helvetica" charset="0"/>
                <a:cs typeface="Helvetica" charset="0"/>
              </a:rPr>
              <a:t>All students to return to school</a:t>
            </a:r>
          </a:p>
        </p:txBody>
      </p:sp>
      <p:sp>
        <p:nvSpPr>
          <p:cNvPr id="8" name="TextBox 7"/>
          <p:cNvSpPr txBox="1"/>
          <p:nvPr/>
        </p:nvSpPr>
        <p:spPr>
          <a:xfrm>
            <a:off x="2903589" y="3522323"/>
            <a:ext cx="1203789" cy="769441"/>
          </a:xfrm>
          <a:prstGeom prst="rect">
            <a:avLst/>
          </a:prstGeom>
          <a:noFill/>
        </p:spPr>
        <p:txBody>
          <a:bodyPr wrap="square" rtlCol="0">
            <a:spAutoFit/>
          </a:bodyPr>
          <a:lstStyle/>
          <a:p>
            <a:r>
              <a:rPr lang="en-US" sz="1400" b="1" dirty="0">
                <a:solidFill>
                  <a:srgbClr val="1E3736"/>
                </a:solidFill>
                <a:latin typeface="Helvetica" charset="0"/>
                <a:ea typeface="Helvetica" charset="0"/>
                <a:cs typeface="Helvetica" charset="0"/>
              </a:rPr>
              <a:t>23 August </a:t>
            </a:r>
            <a:r>
              <a:rPr lang="en-US" sz="1000" b="1" dirty="0">
                <a:solidFill>
                  <a:srgbClr val="1E3736"/>
                </a:solidFill>
                <a:latin typeface="Helvetica" charset="0"/>
                <a:ea typeface="Helvetica" charset="0"/>
                <a:cs typeface="Helvetica" charset="0"/>
              </a:rPr>
              <a:t>Year 11 </a:t>
            </a:r>
          </a:p>
          <a:p>
            <a:r>
              <a:rPr lang="en-US" sz="1000" b="1" dirty="0">
                <a:solidFill>
                  <a:srgbClr val="1E3736"/>
                </a:solidFill>
                <a:latin typeface="Helvetica" charset="0"/>
                <a:ea typeface="Helvetica" charset="0"/>
                <a:cs typeface="Helvetica" charset="0"/>
              </a:rPr>
              <a:t>B Street Smart Excursion</a:t>
            </a:r>
          </a:p>
        </p:txBody>
      </p:sp>
      <p:sp>
        <p:nvSpPr>
          <p:cNvPr id="9" name="TextBox 8"/>
          <p:cNvSpPr txBox="1"/>
          <p:nvPr/>
        </p:nvSpPr>
        <p:spPr>
          <a:xfrm>
            <a:off x="5792910" y="3522322"/>
            <a:ext cx="1203789" cy="769441"/>
          </a:xfrm>
          <a:prstGeom prst="rect">
            <a:avLst/>
          </a:prstGeom>
          <a:noFill/>
        </p:spPr>
        <p:txBody>
          <a:bodyPr wrap="square" rtlCol="0">
            <a:spAutoFit/>
          </a:bodyPr>
          <a:lstStyle/>
          <a:p>
            <a:r>
              <a:rPr lang="en-US" sz="1400" b="1" dirty="0">
                <a:solidFill>
                  <a:srgbClr val="1E3736"/>
                </a:solidFill>
                <a:latin typeface="Helvetica" charset="0"/>
                <a:ea typeface="Helvetica" charset="0"/>
                <a:cs typeface="Helvetica" charset="0"/>
              </a:rPr>
              <a:t>21 Sept </a:t>
            </a:r>
          </a:p>
          <a:p>
            <a:r>
              <a:rPr lang="en-US" sz="1000" b="1" dirty="0">
                <a:solidFill>
                  <a:srgbClr val="1E3736"/>
                </a:solidFill>
                <a:latin typeface="Helvetica" charset="0"/>
                <a:ea typeface="Helvetica" charset="0"/>
                <a:cs typeface="Helvetica" charset="0"/>
              </a:rPr>
              <a:t>Year 12 Graduation ceremony</a:t>
            </a:r>
          </a:p>
        </p:txBody>
      </p:sp>
      <p:sp>
        <p:nvSpPr>
          <p:cNvPr id="13" name="Content Placeholder 12"/>
          <p:cNvSpPr>
            <a:spLocks noGrp="1"/>
          </p:cNvSpPr>
          <p:nvPr>
            <p:ph sz="half" idx="2"/>
          </p:nvPr>
        </p:nvSpPr>
        <p:spPr>
          <a:xfrm>
            <a:off x="318499" y="5475355"/>
            <a:ext cx="3400310" cy="4174502"/>
          </a:xfrm>
        </p:spPr>
        <p:txBody>
          <a:bodyPr>
            <a:normAutofit/>
          </a:bodyPr>
          <a:lstStyle/>
          <a:p>
            <a:pPr marL="0" indent="0" algn="just">
              <a:buNone/>
            </a:pPr>
            <a:r>
              <a:rPr lang="en-AU" sz="1400" dirty="0">
                <a:effectLst/>
                <a:latin typeface="Helvetica" panose="020B0604020202020204" pitchFamily="34" charset="0"/>
                <a:ea typeface="Calibri" panose="020F0502020204030204" pitchFamily="34" charset="0"/>
                <a:cs typeface="Helvetica" panose="020B0604020202020204" pitchFamily="34" charset="0"/>
              </a:rPr>
              <a:t>Term 2 has been another very busy and successful term. It was wonderful to see so many parents in attendance at last week’s Assembly of Excellence. </a:t>
            </a:r>
          </a:p>
          <a:p>
            <a:pPr marL="0" indent="0" algn="just">
              <a:buNone/>
            </a:pPr>
            <a:r>
              <a:rPr lang="en-AU" sz="1400" dirty="0">
                <a:effectLst/>
                <a:latin typeface="Helvetica" panose="020B0604020202020204" pitchFamily="34" charset="0"/>
                <a:ea typeface="Calibri" panose="020F0502020204030204" pitchFamily="34" charset="0"/>
                <a:cs typeface="Helvetica" panose="020B0604020202020204" pitchFamily="34" charset="0"/>
              </a:rPr>
              <a:t>I was equally thrilled to see such a large number of students being acknowledged for their ongoing effort. Success at school is a team effort and student learning outcomes are maximised when students, staff and parents work closely together. </a:t>
            </a:r>
          </a:p>
          <a:p>
            <a:pPr marL="0" indent="0" algn="just">
              <a:buNone/>
            </a:pPr>
            <a:r>
              <a:rPr lang="en-AU" sz="1400" dirty="0">
                <a:effectLst/>
                <a:latin typeface="Helvetica" panose="020B0604020202020204" pitchFamily="34" charset="0"/>
                <a:ea typeface="Calibri" panose="020F0502020204030204" pitchFamily="34" charset="0"/>
                <a:cs typeface="Helvetica" panose="020B0604020202020204" pitchFamily="34" charset="0"/>
              </a:rPr>
              <a:t>I have a deep passion for learning and believe every student, regardless of circumstance, deserves a quality education to support them to be successful lifelong learners and productive members of society.</a:t>
            </a:r>
          </a:p>
          <a:p>
            <a:pPr marL="0" indent="0">
              <a:buNone/>
            </a:pPr>
            <a:endParaRPr lang="en-US" sz="1200" dirty="0">
              <a:solidFill>
                <a:srgbClr val="1E3736"/>
              </a:solidFill>
              <a:latin typeface="Helvetica" charset="0"/>
              <a:ea typeface="Helvetica" charset="0"/>
              <a:cs typeface="Helvetica" charset="0"/>
            </a:endParaRPr>
          </a:p>
        </p:txBody>
      </p:sp>
      <p:sp>
        <p:nvSpPr>
          <p:cNvPr id="3" name="TextBox 2">
            <a:extLst>
              <a:ext uri="{FF2B5EF4-FFF2-40B4-BE49-F238E27FC236}">
                <a16:creationId xmlns:a16="http://schemas.microsoft.com/office/drawing/2014/main" id="{3B5A3DC0-D9E9-F075-550E-43A585129FC9}"/>
              </a:ext>
            </a:extLst>
          </p:cNvPr>
          <p:cNvSpPr txBox="1"/>
          <p:nvPr/>
        </p:nvSpPr>
        <p:spPr>
          <a:xfrm>
            <a:off x="4146997" y="3522323"/>
            <a:ext cx="1203789" cy="615553"/>
          </a:xfrm>
          <a:prstGeom prst="rect">
            <a:avLst/>
          </a:prstGeom>
          <a:noFill/>
        </p:spPr>
        <p:txBody>
          <a:bodyPr wrap="square" rtlCol="0">
            <a:spAutoFit/>
          </a:bodyPr>
          <a:lstStyle/>
          <a:p>
            <a:r>
              <a:rPr lang="en-AU" sz="1400" b="1" dirty="0">
                <a:latin typeface="Helvetica" panose="020B0604020202020204" pitchFamily="34" charset="0"/>
                <a:cs typeface="Helvetica" panose="020B0604020202020204" pitchFamily="34" charset="0"/>
              </a:rPr>
              <a:t>19 Sept</a:t>
            </a:r>
          </a:p>
          <a:p>
            <a:r>
              <a:rPr lang="en-AU" sz="1000" b="1" dirty="0">
                <a:solidFill>
                  <a:srgbClr val="1E3736"/>
                </a:solidFill>
                <a:latin typeface="Helvetica" panose="020B0604020202020204" pitchFamily="34" charset="0"/>
                <a:cs typeface="Helvetica" panose="020B0604020202020204" pitchFamily="34" charset="0"/>
              </a:rPr>
              <a:t>Year 12 Excursion</a:t>
            </a:r>
          </a:p>
        </p:txBody>
      </p:sp>
      <p:pic>
        <p:nvPicPr>
          <p:cNvPr id="2" name="Content Placeholder 1">
            <a:extLst>
              <a:ext uri="{FF2B5EF4-FFF2-40B4-BE49-F238E27FC236}">
                <a16:creationId xmlns:a16="http://schemas.microsoft.com/office/drawing/2014/main" id="{19FBACA5-E797-B80B-3A27-1689DE5CBD7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111831" y="5602310"/>
            <a:ext cx="2884868" cy="3580327"/>
          </a:xfrm>
          <a:prstGeom prst="rect">
            <a:avLst/>
          </a:prstGeom>
          <a:noFill/>
          <a:ln>
            <a:noFill/>
          </a:ln>
        </p:spPr>
      </p:pic>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969" y="1308981"/>
            <a:ext cx="6929037" cy="745850"/>
          </a:xfrm>
        </p:spPr>
        <p:txBody>
          <a:bodyPr/>
          <a:lstStyle/>
          <a:p>
            <a:pPr algn="ctr"/>
            <a:r>
              <a:rPr lang="en-US" b="1" dirty="0">
                <a:solidFill>
                  <a:srgbClr val="1E3736"/>
                </a:solidFill>
                <a:latin typeface="Helvetica" charset="0"/>
                <a:ea typeface="Helvetica" charset="0"/>
                <a:cs typeface="Helvetica" charset="0"/>
              </a:rPr>
              <a:t>Sport News</a:t>
            </a:r>
          </a:p>
        </p:txBody>
      </p:sp>
      <p:sp>
        <p:nvSpPr>
          <p:cNvPr id="3" name="Content Placeholder 2"/>
          <p:cNvSpPr>
            <a:spLocks noGrp="1"/>
          </p:cNvSpPr>
          <p:nvPr>
            <p:ph idx="1"/>
          </p:nvPr>
        </p:nvSpPr>
        <p:spPr>
          <a:xfrm>
            <a:off x="303968" y="2281122"/>
            <a:ext cx="6929037" cy="7397134"/>
          </a:xfrm>
        </p:spPr>
        <p:txBody>
          <a:bodyPr>
            <a:normAutofit/>
          </a:bodyPr>
          <a:lstStyle/>
          <a:p>
            <a:pPr marL="0" indent="0" algn="just">
              <a:buNone/>
            </a:pPr>
            <a:r>
              <a:rPr lang="en-AU" sz="1400" b="0" i="0" dirty="0">
                <a:solidFill>
                  <a:srgbClr val="050505"/>
                </a:solidFill>
                <a:effectLst/>
                <a:latin typeface="Helvetica" panose="020B0604020202020204" pitchFamily="34" charset="0"/>
                <a:cs typeface="Helvetica" panose="020B0604020202020204" pitchFamily="34" charset="0"/>
              </a:rPr>
              <a:t>On Monday 19th June, the EHS U15's Netball Team versed Carlingford High School in Round 2 of the CHS Knockout. The girls played with grit, passion and determination in a close competition and came through for the win with the final score being 34-28. </a:t>
            </a:r>
          </a:p>
          <a:p>
            <a:pPr marL="0" indent="0" algn="just">
              <a:buNone/>
            </a:pPr>
            <a:r>
              <a:rPr lang="en-AU" sz="1400" b="0" i="0" dirty="0">
                <a:solidFill>
                  <a:srgbClr val="050505"/>
                </a:solidFill>
                <a:effectLst/>
                <a:latin typeface="Helvetica" panose="020B0604020202020204" pitchFamily="34" charset="0"/>
                <a:cs typeface="Helvetica" panose="020B0604020202020204" pitchFamily="34" charset="0"/>
              </a:rPr>
              <a:t>High praise should be given to all of the girls, particularly for their positive attitude and teamwork! Special mentions go to </a:t>
            </a:r>
            <a:r>
              <a:rPr lang="en-AU" sz="1400" b="0" i="0" dirty="0" err="1">
                <a:solidFill>
                  <a:srgbClr val="050505"/>
                </a:solidFill>
                <a:effectLst/>
                <a:latin typeface="Helvetica" panose="020B0604020202020204" pitchFamily="34" charset="0"/>
                <a:cs typeface="Helvetica" panose="020B0604020202020204" pitchFamily="34" charset="0"/>
              </a:rPr>
              <a:t>Ciarn</a:t>
            </a:r>
            <a:r>
              <a:rPr lang="en-AU" sz="1400" b="0" i="0" dirty="0">
                <a:solidFill>
                  <a:srgbClr val="050505"/>
                </a:solidFill>
                <a:effectLst/>
                <a:latin typeface="Helvetica" panose="020B0604020202020204" pitchFamily="34" charset="0"/>
                <a:cs typeface="Helvetica" panose="020B0604020202020204" pitchFamily="34" charset="0"/>
              </a:rPr>
              <a:t> S for Player's Player, Gemma A for Best and Fairest and Charlee F for Coaches Encouragement (whose shooting prowess was unmatched!) Well done girls on such a great game!</a:t>
            </a:r>
          </a:p>
          <a:p>
            <a:pPr marL="0" indent="0">
              <a:buNone/>
            </a:pPr>
            <a:endParaRPr lang="en-US" sz="1200" dirty="0">
              <a:solidFill>
                <a:srgbClr val="1E3736"/>
              </a:solidFill>
              <a:latin typeface="Helvetica" charset="0"/>
              <a:ea typeface="Helvetica" charset="0"/>
              <a:cs typeface="Helvetica" charset="0"/>
            </a:endParaRPr>
          </a:p>
          <a:p>
            <a:pPr marL="0" indent="0">
              <a:buNone/>
            </a:pPr>
            <a:endParaRPr lang="en-US" sz="1200" dirty="0">
              <a:solidFill>
                <a:srgbClr val="1E3736"/>
              </a:solidFill>
              <a:latin typeface="Helvetica" charset="0"/>
              <a:ea typeface="Helvetica" charset="0"/>
              <a:cs typeface="Helvetica" charset="0"/>
            </a:endParaRPr>
          </a:p>
        </p:txBody>
      </p:sp>
      <p:pic>
        <p:nvPicPr>
          <p:cNvPr id="1026" name="Picture 2" descr="May be an image of 8 people, people playing volleyball, people playing football, people playing hockey, people playing American football, people playing basketball, basketball jersey, sportswear, sport equipment, ball, basketball court and text">
            <a:extLst>
              <a:ext uri="{FF2B5EF4-FFF2-40B4-BE49-F238E27FC236}">
                <a16:creationId xmlns:a16="http://schemas.microsoft.com/office/drawing/2014/main" id="{B59978E7-467B-E10C-DEAF-96F048D19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35" y="4572001"/>
            <a:ext cx="6478072" cy="456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4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90418" y="1479479"/>
            <a:ext cx="3030876" cy="307777"/>
          </a:xfrm>
          <a:prstGeom prst="rect">
            <a:avLst/>
          </a:prstGeom>
          <a:noFill/>
        </p:spPr>
        <p:txBody>
          <a:bodyPr wrap="square" rtlCol="0">
            <a:spAutoFit/>
          </a:bodyPr>
          <a:lstStyle/>
          <a:p>
            <a:r>
              <a:rPr lang="en-US" sz="1400" b="1" dirty="0">
                <a:solidFill>
                  <a:schemeClr val="bg1"/>
                </a:solidFill>
                <a:latin typeface="Helvetica" charset="0"/>
                <a:ea typeface="Helvetica" charset="0"/>
                <a:cs typeface="Helvetica" charset="0"/>
              </a:rPr>
              <a:t>Leadership Programs</a:t>
            </a:r>
            <a:endParaRPr lang="en-US" sz="1400" dirty="0">
              <a:solidFill>
                <a:schemeClr val="bg1"/>
              </a:solidFill>
              <a:latin typeface="Helvetica" charset="0"/>
              <a:ea typeface="Helvetica" charset="0"/>
              <a:cs typeface="Helvetica" charset="0"/>
            </a:endParaRPr>
          </a:p>
        </p:txBody>
      </p:sp>
      <p:pic>
        <p:nvPicPr>
          <p:cNvPr id="2" name="Content Placeholder 1">
            <a:extLst>
              <a:ext uri="{FF2B5EF4-FFF2-40B4-BE49-F238E27FC236}">
                <a16:creationId xmlns:a16="http://schemas.microsoft.com/office/drawing/2014/main" id="{90B0404D-4874-2BBD-56E1-F05BD97D9D1B}"/>
              </a:ext>
            </a:extLst>
          </p:cNvPr>
          <p:cNvPicPr>
            <a:picLocks noGrp="1" noChangeAspect="1"/>
          </p:cNvPicPr>
          <p:nvPr>
            <p:ph sz="half" idx="2"/>
          </p:nvPr>
        </p:nvPicPr>
        <p:blipFill>
          <a:blip r:embed="rId3"/>
          <a:stretch>
            <a:fillRect/>
          </a:stretch>
        </p:blipFill>
        <p:spPr>
          <a:xfrm>
            <a:off x="390418" y="1479480"/>
            <a:ext cx="6770236" cy="7705796"/>
          </a:xfrm>
          <a:prstGeom prst="rect">
            <a:avLst/>
          </a:prstGeom>
        </p:spPr>
      </p:pic>
    </p:spTree>
    <p:extLst>
      <p:ext uri="{BB962C8B-B14F-4D97-AF65-F5344CB8AC3E}">
        <p14:creationId xmlns:p14="http://schemas.microsoft.com/office/powerpoint/2010/main" val="22244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33E145-30E9-C642-8F49-B534DE6817AE}"/>
              </a:ext>
            </a:extLst>
          </p:cNvPr>
          <p:cNvPicPr>
            <a:picLocks noChangeAspect="1"/>
          </p:cNvPicPr>
          <p:nvPr/>
        </p:nvPicPr>
        <p:blipFill>
          <a:blip r:embed="rId2"/>
          <a:stretch>
            <a:fillRect/>
          </a:stretch>
        </p:blipFill>
        <p:spPr>
          <a:xfrm>
            <a:off x="0" y="-43289"/>
            <a:ext cx="7559676" cy="10735102"/>
          </a:xfrm>
          <a:prstGeom prst="rect">
            <a:avLst/>
          </a:prstGeom>
        </p:spPr>
      </p:pic>
      <p:pic>
        <p:nvPicPr>
          <p:cNvPr id="3" name="Content Placeholder 2">
            <a:extLst>
              <a:ext uri="{FF2B5EF4-FFF2-40B4-BE49-F238E27FC236}">
                <a16:creationId xmlns:a16="http://schemas.microsoft.com/office/drawing/2014/main" id="{235390CD-8AD3-B4B2-49DD-3AC9B2C9AF2F}"/>
              </a:ext>
            </a:extLst>
          </p:cNvPr>
          <p:cNvPicPr>
            <a:picLocks noGrp="1" noChangeAspect="1"/>
          </p:cNvPicPr>
          <p:nvPr>
            <p:ph sz="half" idx="1"/>
          </p:nvPr>
        </p:nvPicPr>
        <p:blipFill>
          <a:blip r:embed="rId3"/>
          <a:stretch>
            <a:fillRect/>
          </a:stretch>
        </p:blipFill>
        <p:spPr>
          <a:xfrm>
            <a:off x="536648" y="4573174"/>
            <a:ext cx="6486378" cy="3500142"/>
          </a:xfrm>
        </p:spPr>
      </p:pic>
    </p:spTree>
    <p:extLst>
      <p:ext uri="{BB962C8B-B14F-4D97-AF65-F5344CB8AC3E}">
        <p14:creationId xmlns:p14="http://schemas.microsoft.com/office/powerpoint/2010/main" val="227868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8225" y="1387012"/>
            <a:ext cx="3424365" cy="8301518"/>
          </a:xfrm>
        </p:spPr>
        <p:txBody>
          <a:bodyPr>
            <a:normAutofit fontScale="25000" lnSpcReduction="20000"/>
          </a:bodyPr>
          <a:lstStyle/>
          <a:p>
            <a:pPr marL="0" indent="0" algn="just">
              <a:lnSpc>
                <a:spcPct val="110000"/>
              </a:lnSpc>
              <a:buNone/>
            </a:pPr>
            <a:r>
              <a:rPr lang="en-AU" sz="5600" dirty="0">
                <a:effectLst/>
                <a:latin typeface="Helvetica" panose="020B0604020202020204" pitchFamily="34" charset="0"/>
                <a:ea typeface="Calibri" panose="020F0502020204030204" pitchFamily="34" charset="0"/>
                <a:cs typeface="Helvetica" panose="020B0604020202020204" pitchFamily="34" charset="0"/>
              </a:rPr>
              <a:t>During Week 8, I attended the NSW Secondary Principal Council’s Annual Conference in Tamworth and engaged in numerous professional learning sessions to build my own leadership capacity to allow me to be the best Principal I can be for the students and families of Erina High School. </a:t>
            </a:r>
          </a:p>
          <a:p>
            <a:pPr marL="0" indent="0" algn="just">
              <a:lnSpc>
                <a:spcPct val="110000"/>
              </a:lnSpc>
              <a:buNone/>
            </a:pPr>
            <a:r>
              <a:rPr lang="en-AU" sz="5600" dirty="0">
                <a:effectLst/>
                <a:latin typeface="Helvetica" panose="020B0604020202020204" pitchFamily="34" charset="0"/>
                <a:ea typeface="Calibri" panose="020F0502020204030204" pitchFamily="34" charset="0"/>
                <a:cs typeface="Helvetica" panose="020B0604020202020204" pitchFamily="34" charset="0"/>
              </a:rPr>
              <a:t>At the conference the Minister for Education, Prue Car and the newly appointed Secretary of Education, Murat </a:t>
            </a:r>
            <a:r>
              <a:rPr lang="en-AU" sz="5600">
                <a:effectLst/>
                <a:latin typeface="Helvetica" panose="020B0604020202020204" pitchFamily="34" charset="0"/>
                <a:ea typeface="Calibri" panose="020F0502020204030204" pitchFamily="34" charset="0"/>
                <a:cs typeface="Helvetica" panose="020B0604020202020204" pitchFamily="34" charset="0"/>
              </a:rPr>
              <a:t>Dizdar gave </a:t>
            </a:r>
            <a:r>
              <a:rPr lang="en-AU" sz="5600" dirty="0">
                <a:effectLst/>
                <a:latin typeface="Helvetica" panose="020B0604020202020204" pitchFamily="34" charset="0"/>
                <a:ea typeface="Calibri" panose="020F0502020204030204" pitchFamily="34" charset="0"/>
                <a:cs typeface="Helvetica" panose="020B0604020202020204" pitchFamily="34" charset="0"/>
              </a:rPr>
              <a:t>presentations to Principals. Both Prue and Murat spoke passionately and clearly about their desire to improve schools and support teachers and teaching at a much higher level than in the past. There is a great deal of optimism and confidence in schools right now, I see teachers excited about the future. </a:t>
            </a:r>
          </a:p>
          <a:p>
            <a:pPr marL="0" indent="0" algn="just">
              <a:lnSpc>
                <a:spcPct val="110000"/>
              </a:lnSpc>
              <a:spcAft>
                <a:spcPts val="800"/>
              </a:spcAft>
              <a:buNone/>
            </a:pPr>
            <a:r>
              <a:rPr lang="en-AU" sz="5600" dirty="0">
                <a:effectLst/>
                <a:latin typeface="Helvetica" panose="020B0604020202020204" pitchFamily="34" charset="0"/>
                <a:ea typeface="Calibri" panose="020F0502020204030204" pitchFamily="34" charset="0"/>
                <a:cs typeface="Helvetica" panose="020B0604020202020204" pitchFamily="34" charset="0"/>
              </a:rPr>
              <a:t>To conclude, I would like to acknowledge the staff at Erina High School who are working very hard to support your children and make their educational journey both challenging and enjoyable.</a:t>
            </a:r>
          </a:p>
          <a:p>
            <a:pPr marL="0" indent="0" algn="just">
              <a:lnSpc>
                <a:spcPct val="110000"/>
              </a:lnSpc>
              <a:spcAft>
                <a:spcPts val="800"/>
              </a:spcAft>
              <a:buNone/>
            </a:pPr>
            <a:r>
              <a:rPr lang="en-AU" sz="5600" dirty="0">
                <a:effectLst/>
                <a:latin typeface="Helvetica" panose="020B0604020202020204" pitchFamily="34" charset="0"/>
                <a:ea typeface="Calibri" panose="020F0502020204030204" pitchFamily="34" charset="0"/>
                <a:cs typeface="Helvetica" panose="020B0604020202020204" pitchFamily="34" charset="0"/>
              </a:rPr>
              <a:t>I hope everyone has a safe, restful and enjoyable school holidays and look forward to seeing all students return to school on Tuesday 18</a:t>
            </a:r>
            <a:r>
              <a:rPr lang="en-AU" sz="5600" baseline="30000" dirty="0">
                <a:effectLst/>
                <a:latin typeface="Helvetica" panose="020B0604020202020204" pitchFamily="34" charset="0"/>
                <a:ea typeface="Calibri" panose="020F0502020204030204" pitchFamily="34" charset="0"/>
                <a:cs typeface="Helvetica" panose="020B0604020202020204" pitchFamily="34" charset="0"/>
              </a:rPr>
              <a:t>th</a:t>
            </a:r>
            <a:r>
              <a:rPr lang="en-AU" sz="5600" dirty="0">
                <a:effectLst/>
                <a:latin typeface="Helvetica" panose="020B0604020202020204" pitchFamily="34" charset="0"/>
                <a:ea typeface="Calibri" panose="020F0502020204030204" pitchFamily="34" charset="0"/>
                <a:cs typeface="Helvetica" panose="020B0604020202020204" pitchFamily="34" charset="0"/>
              </a:rPr>
              <a:t> July.</a:t>
            </a:r>
          </a:p>
          <a:p>
            <a:pPr marL="0" indent="0" algn="just">
              <a:lnSpc>
                <a:spcPct val="110000"/>
              </a:lnSpc>
              <a:spcAft>
                <a:spcPts val="800"/>
              </a:spcAft>
              <a:buNone/>
            </a:pPr>
            <a:r>
              <a:rPr lang="en-AU" sz="5600" dirty="0">
                <a:effectLst/>
                <a:latin typeface="Helvetica" panose="020B0604020202020204" pitchFamily="34" charset="0"/>
                <a:ea typeface="Calibri" panose="020F0502020204030204" pitchFamily="34" charset="0"/>
                <a:cs typeface="Helvetica" panose="020B0604020202020204" pitchFamily="34" charset="0"/>
              </a:rPr>
              <a:t>Paul Broadbent</a:t>
            </a:r>
          </a:p>
          <a:p>
            <a:pPr marL="0" indent="0" algn="just">
              <a:lnSpc>
                <a:spcPct val="110000"/>
              </a:lnSpc>
              <a:spcAft>
                <a:spcPts val="800"/>
              </a:spcAft>
              <a:buNone/>
            </a:pPr>
            <a:r>
              <a:rPr lang="en-AU" sz="5600" dirty="0">
                <a:effectLst/>
                <a:latin typeface="Helvetica" panose="020B0604020202020204" pitchFamily="34" charset="0"/>
                <a:ea typeface="Calibri" panose="020F0502020204030204" pitchFamily="34" charset="0"/>
                <a:cs typeface="Helvetica" panose="020B0604020202020204" pitchFamily="34" charset="0"/>
              </a:rPr>
              <a:t>Principal</a:t>
            </a:r>
          </a:p>
          <a:p>
            <a:pPr marL="0" indent="0">
              <a:buNone/>
            </a:pPr>
            <a:endParaRPr lang="en-US" sz="1200" dirty="0">
              <a:solidFill>
                <a:srgbClr val="1E3736"/>
              </a:solidFill>
              <a:latin typeface="Helvetica" charset="0"/>
              <a:ea typeface="Helvetica" charset="0"/>
              <a:cs typeface="Helvetica" charset="0"/>
            </a:endParaRPr>
          </a:p>
        </p:txBody>
      </p:sp>
      <p:sp>
        <p:nvSpPr>
          <p:cNvPr id="7" name="Content Placeholder 6"/>
          <p:cNvSpPr>
            <a:spLocks noGrp="1"/>
          </p:cNvSpPr>
          <p:nvPr>
            <p:ph sz="half" idx="2"/>
          </p:nvPr>
        </p:nvSpPr>
        <p:spPr>
          <a:xfrm>
            <a:off x="3950375" y="1387013"/>
            <a:ext cx="3292906" cy="3499166"/>
          </a:xfrm>
        </p:spPr>
        <p:txBody>
          <a:bodyPr>
            <a:normAutofit fontScale="25000" lnSpcReduction="20000"/>
          </a:bodyPr>
          <a:lstStyle/>
          <a:p>
            <a:pPr marL="0" indent="0" algn="just">
              <a:buNone/>
            </a:pPr>
            <a:r>
              <a:rPr lang="en-AU" sz="5600" b="1" dirty="0">
                <a:effectLst/>
                <a:latin typeface="Helvetica" panose="020B0604020202020204" pitchFamily="34" charset="0"/>
                <a:ea typeface="Calibri" panose="020F0502020204030204" pitchFamily="34" charset="0"/>
                <a:cs typeface="Helvetica" panose="020B0604020202020204" pitchFamily="34" charset="0"/>
              </a:rPr>
              <a:t>Parent Reminders</a:t>
            </a:r>
          </a:p>
          <a:p>
            <a:pPr marL="0" indent="0" algn="just">
              <a:lnSpc>
                <a:spcPct val="110000"/>
              </a:lnSpc>
              <a:buNone/>
            </a:pPr>
            <a:endParaRPr lang="en-AU" sz="5600" dirty="0">
              <a:effectLst/>
              <a:latin typeface="Helvetica" panose="020B0604020202020204" pitchFamily="34" charset="0"/>
              <a:ea typeface="Calibri" panose="020F0502020204030204" pitchFamily="34" charset="0"/>
              <a:cs typeface="Helvetica" panose="020B0604020202020204" pitchFamily="34" charset="0"/>
            </a:endParaRPr>
          </a:p>
          <a:p>
            <a:pPr marL="0" indent="0" algn="just">
              <a:lnSpc>
                <a:spcPct val="110000"/>
              </a:lnSpc>
              <a:buNone/>
            </a:pPr>
            <a:r>
              <a:rPr lang="en-AU" sz="5600" dirty="0">
                <a:effectLst/>
                <a:latin typeface="Helvetica" panose="020B0604020202020204" pitchFamily="34" charset="0"/>
                <a:ea typeface="Calibri" panose="020F0502020204030204" pitchFamily="34" charset="0"/>
                <a:cs typeface="Helvetica" panose="020B0604020202020204" pitchFamily="34" charset="0"/>
              </a:rPr>
              <a:t>Students are encouraged to attend Sick Bay if they feel unwell so Administration staff are able to communicate with parents and carers, and provide the best care possible. </a:t>
            </a:r>
          </a:p>
          <a:p>
            <a:pPr marL="0" indent="0" algn="just">
              <a:lnSpc>
                <a:spcPct val="110000"/>
              </a:lnSpc>
              <a:buNone/>
            </a:pPr>
            <a:r>
              <a:rPr lang="en-AU" sz="5600" dirty="0">
                <a:effectLst/>
                <a:latin typeface="Helvetica" panose="020B0604020202020204" pitchFamily="34" charset="0"/>
                <a:ea typeface="Calibri" panose="020F0502020204030204" pitchFamily="34" charset="0"/>
                <a:cs typeface="Helvetica" panose="020B0604020202020204" pitchFamily="34" charset="0"/>
              </a:rPr>
              <a:t>Administration staff will contact parents and carers if needed to collect their child, to minimise class distractions and have them ready for collection. </a:t>
            </a:r>
          </a:p>
          <a:p>
            <a:pPr marL="0" indent="0" algn="just">
              <a:buNone/>
            </a:pPr>
            <a:endParaRPr lang="en-AU" sz="5600" dirty="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US" sz="1200" dirty="0">
              <a:solidFill>
                <a:srgbClr val="1E3736"/>
              </a:solidFill>
              <a:latin typeface="Helvetica" charset="0"/>
              <a:ea typeface="Helvetica" charset="0"/>
              <a:cs typeface="Helvetica" charset="0"/>
            </a:endParaRPr>
          </a:p>
        </p:txBody>
      </p:sp>
      <p:sp>
        <p:nvSpPr>
          <p:cNvPr id="8" name="TextBox 7"/>
          <p:cNvSpPr txBox="1"/>
          <p:nvPr/>
        </p:nvSpPr>
        <p:spPr>
          <a:xfrm>
            <a:off x="4125072" y="5998395"/>
            <a:ext cx="2758613" cy="1015663"/>
          </a:xfrm>
          <a:prstGeom prst="rect">
            <a:avLst/>
          </a:prstGeom>
          <a:noFill/>
        </p:spPr>
        <p:txBody>
          <a:bodyPr wrap="square" rtlCol="0">
            <a:spAutoFit/>
          </a:bodyPr>
          <a:lstStyle/>
          <a:p>
            <a:pPr algn="just"/>
            <a:r>
              <a:rPr lang="en-US" sz="1200" b="1" dirty="0">
                <a:solidFill>
                  <a:srgbClr val="1E3736"/>
                </a:solidFill>
                <a:latin typeface="Helvetica" charset="0"/>
                <a:ea typeface="Helvetica" charset="0"/>
                <a:cs typeface="Helvetica" charset="0"/>
              </a:rPr>
              <a:t>If you have a Year 6 student enrolling at </a:t>
            </a:r>
            <a:r>
              <a:rPr lang="en-US" sz="1200" b="1" dirty="0" err="1">
                <a:solidFill>
                  <a:srgbClr val="1E3736"/>
                </a:solidFill>
                <a:latin typeface="Helvetica" charset="0"/>
                <a:ea typeface="Helvetica" charset="0"/>
                <a:cs typeface="Helvetica" charset="0"/>
              </a:rPr>
              <a:t>Erina</a:t>
            </a:r>
            <a:r>
              <a:rPr lang="en-US" sz="1200" b="1" dirty="0">
                <a:solidFill>
                  <a:srgbClr val="1E3736"/>
                </a:solidFill>
                <a:latin typeface="Helvetica" charset="0"/>
                <a:ea typeface="Helvetica" charset="0"/>
                <a:cs typeface="Helvetica" charset="0"/>
              </a:rPr>
              <a:t> High School for 2024, if you have not already done so please complete your online enrolment as soon as possible. </a:t>
            </a:r>
          </a:p>
        </p:txBody>
      </p:sp>
      <p:sp>
        <p:nvSpPr>
          <p:cNvPr id="10" name="TextBox 9"/>
          <p:cNvSpPr txBox="1"/>
          <p:nvPr/>
        </p:nvSpPr>
        <p:spPr>
          <a:xfrm>
            <a:off x="4125072" y="8126274"/>
            <a:ext cx="2758613" cy="830997"/>
          </a:xfrm>
          <a:prstGeom prst="rect">
            <a:avLst/>
          </a:prstGeom>
          <a:noFill/>
        </p:spPr>
        <p:txBody>
          <a:bodyPr wrap="square" rtlCol="0">
            <a:spAutoFit/>
          </a:bodyPr>
          <a:lstStyle/>
          <a:p>
            <a:pPr algn="just"/>
            <a:r>
              <a:rPr lang="en-US" sz="1200" b="1" dirty="0">
                <a:solidFill>
                  <a:srgbClr val="1E3736"/>
                </a:solidFill>
                <a:latin typeface="Helvetica" charset="0"/>
                <a:ea typeface="Helvetica" charset="0"/>
                <a:cs typeface="Helvetica" charset="0"/>
              </a:rPr>
              <a:t>Statements have been emailed out this week, Sport for Term 3 will need to be paid for asap to be able to participate.</a:t>
            </a:r>
          </a:p>
        </p:txBody>
      </p:sp>
      <p:cxnSp>
        <p:nvCxnSpPr>
          <p:cNvPr id="12" name="Straight Connector 11"/>
          <p:cNvCxnSpPr/>
          <p:nvPr/>
        </p:nvCxnSpPr>
        <p:spPr>
          <a:xfrm>
            <a:off x="4220091" y="7592602"/>
            <a:ext cx="275347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32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969" y="1216604"/>
            <a:ext cx="6929037" cy="745850"/>
          </a:xfrm>
        </p:spPr>
        <p:txBody>
          <a:bodyPr/>
          <a:lstStyle/>
          <a:p>
            <a:pPr algn="ctr"/>
            <a:r>
              <a:rPr lang="en-US" b="1" dirty="0">
                <a:solidFill>
                  <a:srgbClr val="1E3736"/>
                </a:solidFill>
                <a:latin typeface="Helvetica" charset="0"/>
                <a:ea typeface="Helvetica" charset="0"/>
                <a:cs typeface="Helvetica" charset="0"/>
              </a:rPr>
              <a:t>Year 9 News </a:t>
            </a:r>
          </a:p>
        </p:txBody>
      </p:sp>
      <p:pic>
        <p:nvPicPr>
          <p:cNvPr id="1026" name="Picture 2" descr="Image preview">
            <a:extLst>
              <a:ext uri="{FF2B5EF4-FFF2-40B4-BE49-F238E27FC236}">
                <a16:creationId xmlns:a16="http://schemas.microsoft.com/office/drawing/2014/main" id="{71EFA5D2-50B4-1A5A-6659-4D15F8A265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3969" y="6947404"/>
            <a:ext cx="3247238" cy="2435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a:extLst>
              <a:ext uri="{FF2B5EF4-FFF2-40B4-BE49-F238E27FC236}">
                <a16:creationId xmlns:a16="http://schemas.microsoft.com/office/drawing/2014/main" id="{24825E83-544C-BA71-77A9-23FF892CA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7" y="6947404"/>
            <a:ext cx="3453169" cy="2435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review">
            <a:extLst>
              <a:ext uri="{FF2B5EF4-FFF2-40B4-BE49-F238E27FC236}">
                <a16:creationId xmlns:a16="http://schemas.microsoft.com/office/drawing/2014/main" id="{30550955-BAA4-E0F4-18C8-C996FCE46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7" y="4018029"/>
            <a:ext cx="3453169" cy="23076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preview">
            <a:extLst>
              <a:ext uri="{FF2B5EF4-FFF2-40B4-BE49-F238E27FC236}">
                <a16:creationId xmlns:a16="http://schemas.microsoft.com/office/drawing/2014/main" id="{B96859D7-0401-913E-5723-436073FC9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669" y="3991098"/>
            <a:ext cx="2622593" cy="2709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B71B54-FE59-4CBF-3382-84211074CB64}"/>
              </a:ext>
            </a:extLst>
          </p:cNvPr>
          <p:cNvSpPr txBox="1"/>
          <p:nvPr/>
        </p:nvSpPr>
        <p:spPr>
          <a:xfrm>
            <a:off x="193183" y="1900405"/>
            <a:ext cx="7039823" cy="2370905"/>
          </a:xfrm>
          <a:prstGeom prst="rect">
            <a:avLst/>
          </a:prstGeom>
          <a:noFill/>
        </p:spPr>
        <p:txBody>
          <a:bodyPr wrap="square">
            <a:spAutoFit/>
          </a:bodyPr>
          <a:lstStyle/>
          <a:p>
            <a:pPr algn="just">
              <a:lnSpc>
                <a:spcPct val="90000"/>
              </a:lnSpc>
              <a:spcBef>
                <a:spcPts val="827"/>
              </a:spcBef>
            </a:pPr>
            <a:r>
              <a:rPr lang="en-AU" sz="1400" b="0" i="0" dirty="0">
                <a:solidFill>
                  <a:srgbClr val="000000"/>
                </a:solidFill>
                <a:effectLst/>
                <a:latin typeface="Helvetica" panose="020B0604020202020204" pitchFamily="34" charset="0"/>
                <a:cs typeface="Helvetica" panose="020B0604020202020204" pitchFamily="34" charset="0"/>
              </a:rPr>
              <a:t>Year 9 students participated in the Core of Life program in Week 6. The program has been specifically developed as a health promotion/early intervention, relationships &amp; reproductive health education program. It aims to directly empower young people to build resilience for healthier, more timely parenting futures. All our students enjoyed the interactive nature of this program and were particularly engaged in the role play activities. As a result of the program, our students feel stronger about making healthier choices and have developed their capacity and skills as future parents. </a:t>
            </a:r>
          </a:p>
          <a:p>
            <a:pPr algn="just">
              <a:lnSpc>
                <a:spcPct val="90000"/>
              </a:lnSpc>
              <a:spcBef>
                <a:spcPts val="827"/>
              </a:spcBef>
            </a:pPr>
            <a:r>
              <a:rPr lang="en-AU" sz="1400" b="0" i="0" dirty="0">
                <a:solidFill>
                  <a:srgbClr val="000000"/>
                </a:solidFill>
                <a:effectLst/>
                <a:latin typeface="Helvetica" panose="020B0604020202020204" pitchFamily="34" charset="0"/>
                <a:cs typeface="Helvetica" panose="020B0604020202020204" pitchFamily="34" charset="0"/>
              </a:rPr>
              <a:t>A huge thanks to Core of Life and all of the facilitators who gave up their time to inspire and educate our students. </a:t>
            </a:r>
          </a:p>
          <a:p>
            <a:br>
              <a:rPr lang="en-AU" sz="1400" dirty="0">
                <a:latin typeface="Helvetica" panose="020B0604020202020204" pitchFamily="34" charset="0"/>
                <a:cs typeface="Helvetica" panose="020B0604020202020204" pitchFamily="34" charset="0"/>
              </a:rPr>
            </a:br>
            <a:endParaRPr lang="en-AU"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7822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969" y="1308981"/>
            <a:ext cx="6929037" cy="745850"/>
          </a:xfrm>
        </p:spPr>
        <p:txBody>
          <a:bodyPr/>
          <a:lstStyle/>
          <a:p>
            <a:pPr algn="ctr"/>
            <a:r>
              <a:rPr lang="en-US" b="1" dirty="0">
                <a:solidFill>
                  <a:srgbClr val="1E3736"/>
                </a:solidFill>
                <a:latin typeface="Helvetica" charset="0"/>
                <a:ea typeface="Helvetica" charset="0"/>
                <a:cs typeface="Helvetica" charset="0"/>
              </a:rPr>
              <a:t>Central Coast Dance Festival </a:t>
            </a:r>
          </a:p>
        </p:txBody>
      </p:sp>
      <p:sp>
        <p:nvSpPr>
          <p:cNvPr id="3" name="Content Placeholder 2"/>
          <p:cNvSpPr>
            <a:spLocks noGrp="1"/>
          </p:cNvSpPr>
          <p:nvPr>
            <p:ph idx="1"/>
          </p:nvPr>
        </p:nvSpPr>
        <p:spPr>
          <a:xfrm>
            <a:off x="303968" y="2054831"/>
            <a:ext cx="6929037" cy="7623425"/>
          </a:xfrm>
        </p:spPr>
        <p:txBody>
          <a:bodyPr>
            <a:normAutofit/>
          </a:bodyPr>
          <a:lstStyle/>
          <a:p>
            <a:pPr marL="0" indent="0" algn="just">
              <a:buNone/>
            </a:pPr>
            <a:r>
              <a:rPr lang="en-AU" sz="1400" b="0" i="0" dirty="0">
                <a:solidFill>
                  <a:srgbClr val="050505"/>
                </a:solidFill>
                <a:effectLst/>
                <a:latin typeface="Helvetica" panose="020B0604020202020204" pitchFamily="34" charset="0"/>
                <a:cs typeface="Helvetica" panose="020B0604020202020204" pitchFamily="34" charset="0"/>
              </a:rPr>
              <a:t>Congratulations to our Junior Dance group for their beautiful performance of their item 'Ending' at Central Coast Dance Festival last night. The girls have all worked very hard attending many rehearsals to learn and perfect their choreography. They were excellent representatives of Erina High School and we are very proud of their efforts.</a:t>
            </a:r>
          </a:p>
          <a:p>
            <a:pPr marL="0" indent="0" algn="just">
              <a:buNone/>
            </a:pPr>
            <a:r>
              <a:rPr lang="en-AU" sz="1400" b="0" i="0" dirty="0">
                <a:solidFill>
                  <a:srgbClr val="050505"/>
                </a:solidFill>
                <a:effectLst/>
                <a:latin typeface="Helvetica" panose="020B0604020202020204" pitchFamily="34" charset="0"/>
                <a:cs typeface="Helvetica" panose="020B0604020202020204" pitchFamily="34" charset="0"/>
              </a:rPr>
              <a:t>Special thankyou also to Maddie T of Year 10 for all of her time and effort in choreographing a fantastic item for our junior students.</a:t>
            </a:r>
          </a:p>
          <a:p>
            <a:pPr marL="0" indent="0">
              <a:buNone/>
            </a:pPr>
            <a:endParaRPr lang="en-US" sz="1200" dirty="0">
              <a:solidFill>
                <a:srgbClr val="1E3736"/>
              </a:solidFill>
              <a:latin typeface="Helvetica" charset="0"/>
              <a:ea typeface="Helvetica" charset="0"/>
              <a:cs typeface="Helvetica" charset="0"/>
            </a:endParaRPr>
          </a:p>
          <a:p>
            <a:pPr marL="0" indent="0">
              <a:buNone/>
            </a:pPr>
            <a:endParaRPr lang="en-US" sz="1200" dirty="0">
              <a:solidFill>
                <a:srgbClr val="1E3736"/>
              </a:solidFill>
              <a:latin typeface="Helvetica" charset="0"/>
              <a:ea typeface="Helvetica" charset="0"/>
              <a:cs typeface="Helvetica" charset="0"/>
            </a:endParaRPr>
          </a:p>
        </p:txBody>
      </p:sp>
      <p:pic>
        <p:nvPicPr>
          <p:cNvPr id="3074" name="Picture 2" descr="May be an image of 14 people, costume and text">
            <a:extLst>
              <a:ext uri="{FF2B5EF4-FFF2-40B4-BE49-F238E27FC236}">
                <a16:creationId xmlns:a16="http://schemas.microsoft.com/office/drawing/2014/main" id="{FD4D338B-964E-33E5-8CBC-ED695E133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86" y="4198513"/>
            <a:ext cx="6387921" cy="469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41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969" y="1308981"/>
            <a:ext cx="6929037" cy="745850"/>
          </a:xfrm>
        </p:spPr>
        <p:txBody>
          <a:bodyPr/>
          <a:lstStyle/>
          <a:p>
            <a:pPr algn="ctr"/>
            <a:r>
              <a:rPr lang="en-US" b="1" dirty="0">
                <a:solidFill>
                  <a:srgbClr val="1E3736"/>
                </a:solidFill>
                <a:latin typeface="Helvetica" charset="0"/>
                <a:ea typeface="Helvetica" charset="0"/>
                <a:cs typeface="Helvetica" charset="0"/>
              </a:rPr>
              <a:t>Central Coast Dance Festival </a:t>
            </a:r>
            <a:endParaRPr lang="en-US" dirty="0">
              <a:solidFill>
                <a:srgbClr val="1E3736"/>
              </a:solidFill>
              <a:latin typeface="Helvetica" charset="0"/>
              <a:ea typeface="Helvetica" charset="0"/>
              <a:cs typeface="Helvetica" charset="0"/>
            </a:endParaRPr>
          </a:p>
        </p:txBody>
      </p:sp>
      <p:sp>
        <p:nvSpPr>
          <p:cNvPr id="3" name="Content Placeholder 2"/>
          <p:cNvSpPr>
            <a:spLocks noGrp="1"/>
          </p:cNvSpPr>
          <p:nvPr>
            <p:ph idx="1"/>
          </p:nvPr>
        </p:nvSpPr>
        <p:spPr>
          <a:xfrm>
            <a:off x="303968" y="2281122"/>
            <a:ext cx="6929037" cy="7397134"/>
          </a:xfrm>
        </p:spPr>
        <p:txBody>
          <a:bodyPr>
            <a:normAutofit/>
          </a:bodyPr>
          <a:lstStyle/>
          <a:p>
            <a:pPr marL="0" indent="0" algn="just">
              <a:buNone/>
            </a:pPr>
            <a:r>
              <a:rPr lang="en-AU" sz="1400" b="0" i="0" dirty="0">
                <a:solidFill>
                  <a:srgbClr val="050505"/>
                </a:solidFill>
                <a:effectLst/>
                <a:latin typeface="Helvetica" panose="020B0604020202020204" pitchFamily="34" charset="0"/>
                <a:cs typeface="Helvetica" panose="020B0604020202020204" pitchFamily="34" charset="0"/>
              </a:rPr>
              <a:t>Congratulations to Maddie T and Addison B of Year 10 on their beautiful performance of their item 'Letter' at the Central Coast Dance Festival. The girls were selected from dancers across Central Coast High Schools to perform in the Senior Dance Ensemble. Erina High School is very proud of your achievement.</a:t>
            </a:r>
          </a:p>
          <a:p>
            <a:pPr marL="0" indent="0" algn="just">
              <a:buNone/>
            </a:pPr>
            <a:endParaRPr lang="en-AU" sz="1400" dirty="0">
              <a:solidFill>
                <a:srgbClr val="050505"/>
              </a:solidFill>
              <a:latin typeface="Helvetica" panose="020B0604020202020204" pitchFamily="34" charset="0"/>
              <a:ea typeface="Helvetica" charset="0"/>
              <a:cs typeface="Helvetica" panose="020B0604020202020204" pitchFamily="34" charset="0"/>
            </a:endParaRPr>
          </a:p>
          <a:p>
            <a:pPr marL="0" indent="0" algn="just">
              <a:buNone/>
            </a:pPr>
            <a:endParaRPr lang="en-US" sz="1400" dirty="0">
              <a:solidFill>
                <a:srgbClr val="1E3736"/>
              </a:solidFill>
              <a:latin typeface="Helvetica" panose="020B0604020202020204" pitchFamily="34" charset="0"/>
              <a:ea typeface="Helvetica" charset="0"/>
              <a:cs typeface="Helvetica" panose="020B0604020202020204" pitchFamily="34" charset="0"/>
            </a:endParaRPr>
          </a:p>
        </p:txBody>
      </p:sp>
      <p:pic>
        <p:nvPicPr>
          <p:cNvPr id="4100" name="Picture 4" descr="May be an image of 2 people, people dancing, costume and text">
            <a:extLst>
              <a:ext uri="{FF2B5EF4-FFF2-40B4-BE49-F238E27FC236}">
                <a16:creationId xmlns:a16="http://schemas.microsoft.com/office/drawing/2014/main" id="{AFFE937F-85C7-D039-51AF-2E409FBDD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84" y="3317138"/>
            <a:ext cx="4654297" cy="620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36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969" y="1308981"/>
            <a:ext cx="6929037" cy="745850"/>
          </a:xfrm>
        </p:spPr>
        <p:txBody>
          <a:bodyPr/>
          <a:lstStyle/>
          <a:p>
            <a:pPr algn="ctr"/>
            <a:r>
              <a:rPr lang="en-US" b="1" dirty="0" err="1">
                <a:solidFill>
                  <a:srgbClr val="1E3736"/>
                </a:solidFill>
                <a:latin typeface="Helvetica" charset="0"/>
                <a:ea typeface="Helvetica" charset="0"/>
                <a:cs typeface="Helvetica" charset="0"/>
              </a:rPr>
              <a:t>Mirrabooka</a:t>
            </a:r>
            <a:r>
              <a:rPr lang="en-US" b="1" dirty="0">
                <a:solidFill>
                  <a:srgbClr val="1E3736"/>
                </a:solidFill>
                <a:latin typeface="Helvetica" charset="0"/>
                <a:ea typeface="Helvetica" charset="0"/>
                <a:cs typeface="Helvetica" charset="0"/>
              </a:rPr>
              <a:t> News</a:t>
            </a:r>
          </a:p>
        </p:txBody>
      </p:sp>
      <p:sp>
        <p:nvSpPr>
          <p:cNvPr id="3" name="Content Placeholder 2"/>
          <p:cNvSpPr>
            <a:spLocks noGrp="1"/>
          </p:cNvSpPr>
          <p:nvPr>
            <p:ph idx="1"/>
          </p:nvPr>
        </p:nvSpPr>
        <p:spPr>
          <a:xfrm>
            <a:off x="303968" y="2054831"/>
            <a:ext cx="6929037" cy="7623425"/>
          </a:xfrm>
        </p:spPr>
        <p:txBody>
          <a:bodyPr>
            <a:normAutofit/>
          </a:bodyPr>
          <a:lstStyle/>
          <a:p>
            <a:pPr marL="0" indent="0" algn="just">
              <a:buNone/>
            </a:pPr>
            <a:r>
              <a:rPr lang="en-AU" sz="1400" b="1" i="0" dirty="0">
                <a:solidFill>
                  <a:srgbClr val="000000"/>
                </a:solidFill>
                <a:effectLst/>
                <a:latin typeface="Helvetica" panose="020B0604020202020204" pitchFamily="34" charset="0"/>
                <a:cs typeface="Helvetica" panose="020B0604020202020204" pitchFamily="34" charset="0"/>
              </a:rPr>
              <a:t>Multi-Sport Day</a:t>
            </a:r>
          </a:p>
          <a:p>
            <a:pPr marL="0" indent="0" algn="just">
              <a:buNone/>
            </a:pPr>
            <a:r>
              <a:rPr lang="en-AU" sz="1400" b="0" i="0" dirty="0">
                <a:solidFill>
                  <a:srgbClr val="000000"/>
                </a:solidFill>
                <a:effectLst/>
                <a:latin typeface="Helvetica" panose="020B0604020202020204" pitchFamily="34" charset="0"/>
                <a:cs typeface="Helvetica" panose="020B0604020202020204" pitchFamily="34" charset="0"/>
              </a:rPr>
              <a:t>On Thursday June 15 Mirrabooka students participated in the Multi-Sport Day event at Niagara Park Stadium. Erina High School was represented with pride and the students demonstrated high levels of engagement and participation throughout the day. Along with many other Central Coast schools, Mirrabooka tried their hands at many sports including golf, pickle-ball, boccia, cricket and soccer and did so with enthusiasm. Thank you too all the staff and students for their efforts on the day.</a:t>
            </a:r>
          </a:p>
          <a:p>
            <a:pPr marL="0" indent="0">
              <a:buNone/>
            </a:pPr>
            <a:endParaRPr lang="en-US" sz="1200" dirty="0">
              <a:solidFill>
                <a:srgbClr val="1E3736"/>
              </a:solidFill>
              <a:latin typeface="Helvetica" charset="0"/>
              <a:ea typeface="Helvetica" charset="0"/>
              <a:cs typeface="Helvetica" charset="0"/>
            </a:endParaRPr>
          </a:p>
        </p:txBody>
      </p:sp>
      <p:pic>
        <p:nvPicPr>
          <p:cNvPr id="4" name="Picture 3" descr="A group of people in a gym&#10;&#10;Description automatically generated with low confidence">
            <a:extLst>
              <a:ext uri="{FF2B5EF4-FFF2-40B4-BE49-F238E27FC236}">
                <a16:creationId xmlns:a16="http://schemas.microsoft.com/office/drawing/2014/main" id="{299B626E-F299-4BEC-48CD-3A9DD52E1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463" y="3941682"/>
            <a:ext cx="3364682" cy="2523512"/>
          </a:xfrm>
          <a:prstGeom prst="rect">
            <a:avLst/>
          </a:prstGeom>
        </p:spPr>
      </p:pic>
      <p:pic>
        <p:nvPicPr>
          <p:cNvPr id="5" name="Picture 4" descr="A group of people standing in front of a blue wall&#10;&#10;Description automatically generated with low confidence">
            <a:extLst>
              <a:ext uri="{FF2B5EF4-FFF2-40B4-BE49-F238E27FC236}">
                <a16:creationId xmlns:a16="http://schemas.microsoft.com/office/drawing/2014/main" id="{CA1065EF-87DD-20CA-6575-249C1058EC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254" y="6812924"/>
            <a:ext cx="4075640" cy="2895520"/>
          </a:xfrm>
          <a:prstGeom prst="rect">
            <a:avLst/>
          </a:prstGeom>
        </p:spPr>
      </p:pic>
      <p:pic>
        <p:nvPicPr>
          <p:cNvPr id="6" name="Picture 5" descr="A group of people playing badminton&#10;&#10;Description automatically generated with medium confidence">
            <a:extLst>
              <a:ext uri="{FF2B5EF4-FFF2-40B4-BE49-F238E27FC236}">
                <a16:creationId xmlns:a16="http://schemas.microsoft.com/office/drawing/2014/main" id="{4692EE4B-209B-29C9-506F-E75E15E2E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5531" y="3941345"/>
            <a:ext cx="3364682" cy="2523849"/>
          </a:xfrm>
          <a:prstGeom prst="rect">
            <a:avLst/>
          </a:prstGeom>
        </p:spPr>
      </p:pic>
    </p:spTree>
    <p:extLst>
      <p:ext uri="{BB962C8B-B14F-4D97-AF65-F5344CB8AC3E}">
        <p14:creationId xmlns:p14="http://schemas.microsoft.com/office/powerpoint/2010/main" val="341074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969" y="1308981"/>
            <a:ext cx="6929037" cy="745850"/>
          </a:xfrm>
        </p:spPr>
        <p:txBody>
          <a:bodyPr/>
          <a:lstStyle/>
          <a:p>
            <a:pPr algn="ctr"/>
            <a:r>
              <a:rPr lang="en-US" b="1" dirty="0" err="1">
                <a:solidFill>
                  <a:srgbClr val="1E3736"/>
                </a:solidFill>
                <a:latin typeface="Helvetica" charset="0"/>
                <a:ea typeface="Helvetica" charset="0"/>
                <a:cs typeface="Helvetica" charset="0"/>
              </a:rPr>
              <a:t>Mirrabooka</a:t>
            </a:r>
            <a:r>
              <a:rPr lang="en-US" b="1" dirty="0">
                <a:solidFill>
                  <a:srgbClr val="1E3736"/>
                </a:solidFill>
                <a:latin typeface="Helvetica" charset="0"/>
                <a:ea typeface="Helvetica" charset="0"/>
                <a:cs typeface="Helvetica" charset="0"/>
              </a:rPr>
              <a:t> News</a:t>
            </a:r>
          </a:p>
        </p:txBody>
      </p:sp>
      <p:sp>
        <p:nvSpPr>
          <p:cNvPr id="3" name="Content Placeholder 2"/>
          <p:cNvSpPr>
            <a:spLocks noGrp="1"/>
          </p:cNvSpPr>
          <p:nvPr>
            <p:ph idx="1"/>
          </p:nvPr>
        </p:nvSpPr>
        <p:spPr>
          <a:xfrm>
            <a:off x="303968" y="2054831"/>
            <a:ext cx="6929037" cy="7623425"/>
          </a:xfrm>
        </p:spPr>
        <p:txBody>
          <a:bodyPr>
            <a:normAutofit/>
          </a:bodyPr>
          <a:lstStyle/>
          <a:p>
            <a:pPr marL="0" indent="0" algn="just">
              <a:lnSpc>
                <a:spcPct val="107000"/>
              </a:lnSpc>
              <a:spcAft>
                <a:spcPts val="800"/>
              </a:spcAft>
              <a:buNone/>
            </a:pPr>
            <a:r>
              <a:rPr lang="en-AU" sz="1400" b="1" kern="100" dirty="0">
                <a:effectLst/>
                <a:latin typeface="Helvetica" panose="020B0604020202020204" pitchFamily="34" charset="0"/>
                <a:ea typeface="Calibri" panose="020F0502020204030204" pitchFamily="34" charset="0"/>
                <a:cs typeface="Helvetica" panose="020B0604020202020204" pitchFamily="34" charset="0"/>
              </a:rPr>
              <a:t>Community Access</a:t>
            </a:r>
            <a:endParaRPr lang="en-AU" sz="1400" kern="100" dirty="0">
              <a:effectLst/>
              <a:latin typeface="Helvetica" panose="020B0604020202020204" pitchFamily="34" charset="0"/>
              <a:ea typeface="Calibri" panose="020F0502020204030204" pitchFamily="34" charset="0"/>
              <a:cs typeface="Helvetica" panose="020B0604020202020204" pitchFamily="34" charset="0"/>
            </a:endParaRPr>
          </a:p>
          <a:p>
            <a:pPr marL="0" indent="0" algn="just">
              <a:buNone/>
            </a:pPr>
            <a:r>
              <a:rPr lang="en-AU" sz="1400" kern="100" dirty="0">
                <a:effectLst/>
                <a:latin typeface="Helvetica" panose="020B0604020202020204" pitchFamily="34" charset="0"/>
                <a:ea typeface="Calibri" panose="020F0502020204030204" pitchFamily="34" charset="0"/>
                <a:cs typeface="Helvetica" panose="020B0604020202020204" pitchFamily="34" charset="0"/>
              </a:rPr>
              <a:t>Students from Mirrabooka visited the </a:t>
            </a:r>
            <a:r>
              <a:rPr lang="en-AU" sz="1400" kern="100" dirty="0" err="1">
                <a:effectLst/>
                <a:latin typeface="Helvetica" panose="020B0604020202020204" pitchFamily="34" charset="0"/>
                <a:ea typeface="Calibri" panose="020F0502020204030204" pitchFamily="34" charset="0"/>
                <a:cs typeface="Helvetica" panose="020B0604020202020204" pitchFamily="34" charset="0"/>
              </a:rPr>
              <a:t>Rumbalara</a:t>
            </a:r>
            <a:r>
              <a:rPr lang="en-AU" sz="1400" kern="100" dirty="0">
                <a:effectLst/>
                <a:latin typeface="Helvetica" panose="020B0604020202020204" pitchFamily="34" charset="0"/>
                <a:ea typeface="Calibri" panose="020F0502020204030204" pitchFamily="34" charset="0"/>
                <a:cs typeface="Helvetica" panose="020B0604020202020204" pitchFamily="34" charset="0"/>
              </a:rPr>
              <a:t> EEC and Central Coast Marine Discovery Centre in Terrigal for their Community Access Program. At </a:t>
            </a:r>
            <a:r>
              <a:rPr lang="en-AU" sz="1400" kern="100" dirty="0" err="1">
                <a:effectLst/>
                <a:latin typeface="Helvetica" panose="020B0604020202020204" pitchFamily="34" charset="0"/>
                <a:ea typeface="Calibri" panose="020F0502020204030204" pitchFamily="34" charset="0"/>
                <a:cs typeface="Helvetica" panose="020B0604020202020204" pitchFamily="34" charset="0"/>
              </a:rPr>
              <a:t>Rumbalara</a:t>
            </a:r>
            <a:r>
              <a:rPr lang="en-AU" sz="1400" kern="100" dirty="0">
                <a:effectLst/>
                <a:latin typeface="Helvetica" panose="020B0604020202020204" pitchFamily="34" charset="0"/>
                <a:ea typeface="Calibri" panose="020F0502020204030204" pitchFamily="34" charset="0"/>
                <a:cs typeface="Helvetica" panose="020B0604020202020204" pitchFamily="34" charset="0"/>
              </a:rPr>
              <a:t>, students participated in a bush walk investigating our local ecosystems, scratch art and using microscopes to explore different species. At the Marine Centre, students participated in a guided tour and watched a feeding of different marine life in the centre. Thank you to all the lovely staff at both venues!</a:t>
            </a:r>
          </a:p>
          <a:p>
            <a:pPr marL="0" indent="0">
              <a:buNone/>
            </a:pPr>
            <a:endParaRPr lang="en-US" sz="1200" dirty="0">
              <a:solidFill>
                <a:srgbClr val="1E3736"/>
              </a:solidFill>
              <a:latin typeface="Helvetica" charset="0"/>
              <a:ea typeface="Helvetica" charset="0"/>
              <a:cs typeface="Helvetica" charset="0"/>
            </a:endParaRPr>
          </a:p>
        </p:txBody>
      </p:sp>
      <p:pic>
        <p:nvPicPr>
          <p:cNvPr id="4" name="Picture 3" descr="A group of people looking at a fish tank&#10;&#10;Description automatically generated with medium confidence">
            <a:extLst>
              <a:ext uri="{FF2B5EF4-FFF2-40B4-BE49-F238E27FC236}">
                <a16:creationId xmlns:a16="http://schemas.microsoft.com/office/drawing/2014/main" id="{355BBEF5-D1D6-D79E-29E1-9434327DE3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69" y="4198513"/>
            <a:ext cx="3178395" cy="2431345"/>
          </a:xfrm>
          <a:prstGeom prst="rect">
            <a:avLst/>
          </a:prstGeom>
          <a:noFill/>
          <a:ln>
            <a:noFill/>
          </a:ln>
        </p:spPr>
      </p:pic>
      <p:pic>
        <p:nvPicPr>
          <p:cNvPr id="5" name="Picture 4" descr="A picture containing clothing, person, human face, person&#10;&#10;Description automatically generated">
            <a:extLst>
              <a:ext uri="{FF2B5EF4-FFF2-40B4-BE49-F238E27FC236}">
                <a16:creationId xmlns:a16="http://schemas.microsoft.com/office/drawing/2014/main" id="{1E2AC222-470F-3F95-6921-BA8BBE52F1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5177" y="4198514"/>
            <a:ext cx="3317828" cy="2431344"/>
          </a:xfrm>
          <a:prstGeom prst="rect">
            <a:avLst/>
          </a:prstGeom>
          <a:noFill/>
          <a:ln>
            <a:noFill/>
          </a:ln>
        </p:spPr>
      </p:pic>
      <p:pic>
        <p:nvPicPr>
          <p:cNvPr id="6" name="Picture 5" descr="A group of people sitting at a desk&#10;&#10;Description automatically generated with low confidence">
            <a:extLst>
              <a:ext uri="{FF2B5EF4-FFF2-40B4-BE49-F238E27FC236}">
                <a16:creationId xmlns:a16="http://schemas.microsoft.com/office/drawing/2014/main" id="{95B01A7A-EAE1-3B9E-382D-6D9C9A5CC8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669" y="6817432"/>
            <a:ext cx="3178395" cy="2860824"/>
          </a:xfrm>
          <a:prstGeom prst="rect">
            <a:avLst/>
          </a:prstGeom>
          <a:noFill/>
          <a:ln>
            <a:noFill/>
          </a:ln>
        </p:spPr>
      </p:pic>
      <p:pic>
        <p:nvPicPr>
          <p:cNvPr id="7" name="Picture 6" descr="A person standing in front of a display case&#10;&#10;Description automatically generated with medium confidence">
            <a:extLst>
              <a:ext uri="{FF2B5EF4-FFF2-40B4-BE49-F238E27FC236}">
                <a16:creationId xmlns:a16="http://schemas.microsoft.com/office/drawing/2014/main" id="{9C95728B-0B66-9428-36C8-3679680D7BF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5177" y="6817432"/>
            <a:ext cx="3317828" cy="2860824"/>
          </a:xfrm>
          <a:prstGeom prst="rect">
            <a:avLst/>
          </a:prstGeom>
          <a:noFill/>
          <a:ln>
            <a:noFill/>
          </a:ln>
        </p:spPr>
      </p:pic>
    </p:spTree>
    <p:extLst>
      <p:ext uri="{BB962C8B-B14F-4D97-AF65-F5344CB8AC3E}">
        <p14:creationId xmlns:p14="http://schemas.microsoft.com/office/powerpoint/2010/main" val="219752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969" y="1308981"/>
            <a:ext cx="6929037" cy="745850"/>
          </a:xfrm>
        </p:spPr>
        <p:txBody>
          <a:bodyPr/>
          <a:lstStyle/>
          <a:p>
            <a:pPr algn="ctr"/>
            <a:r>
              <a:rPr lang="en-US" b="1" dirty="0" err="1">
                <a:solidFill>
                  <a:srgbClr val="1E3736"/>
                </a:solidFill>
                <a:latin typeface="Helvetica" charset="0"/>
                <a:ea typeface="Helvetica" charset="0"/>
                <a:cs typeface="Helvetica" charset="0"/>
              </a:rPr>
              <a:t>Mirrabooka</a:t>
            </a:r>
            <a:r>
              <a:rPr lang="en-US" b="1" dirty="0">
                <a:solidFill>
                  <a:srgbClr val="1E3736"/>
                </a:solidFill>
                <a:latin typeface="Helvetica" charset="0"/>
                <a:ea typeface="Helvetica" charset="0"/>
                <a:cs typeface="Helvetica" charset="0"/>
              </a:rPr>
              <a:t> News </a:t>
            </a:r>
          </a:p>
        </p:txBody>
      </p:sp>
      <p:pic>
        <p:nvPicPr>
          <p:cNvPr id="4" name="Content Placeholder 3" descr="A child sitting on the ground&#10;&#10;Description automatically generated with medium confidence">
            <a:extLst>
              <a:ext uri="{FF2B5EF4-FFF2-40B4-BE49-F238E27FC236}">
                <a16:creationId xmlns:a16="http://schemas.microsoft.com/office/drawing/2014/main" id="{4890DD0E-D886-57E0-1424-D56EC385B3B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3969" y="2227859"/>
            <a:ext cx="3340752" cy="3585142"/>
          </a:xfrm>
          <a:prstGeom prst="rect">
            <a:avLst/>
          </a:prstGeom>
          <a:noFill/>
          <a:ln>
            <a:noFill/>
          </a:ln>
        </p:spPr>
      </p:pic>
      <p:pic>
        <p:nvPicPr>
          <p:cNvPr id="5" name="Picture 4" descr="A group of people standing in a forest&#10;&#10;Description automatically generated with medium confidence">
            <a:extLst>
              <a:ext uri="{FF2B5EF4-FFF2-40B4-BE49-F238E27FC236}">
                <a16:creationId xmlns:a16="http://schemas.microsoft.com/office/drawing/2014/main" id="{D49547A9-5908-7D34-957F-72B90B8DA7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969" y="6115149"/>
            <a:ext cx="3340752" cy="3418842"/>
          </a:xfrm>
          <a:prstGeom prst="rect">
            <a:avLst/>
          </a:prstGeom>
          <a:noFill/>
          <a:ln>
            <a:noFill/>
          </a:ln>
        </p:spPr>
      </p:pic>
      <p:pic>
        <p:nvPicPr>
          <p:cNvPr id="6" name="Picture 5">
            <a:extLst>
              <a:ext uri="{FF2B5EF4-FFF2-40B4-BE49-F238E27FC236}">
                <a16:creationId xmlns:a16="http://schemas.microsoft.com/office/drawing/2014/main" id="{D5384E87-3444-B84A-B3EB-87CCCF5CF0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838" y="6115148"/>
            <a:ext cx="3288188" cy="3418842"/>
          </a:xfrm>
          <a:prstGeom prst="rect">
            <a:avLst/>
          </a:prstGeom>
          <a:noFill/>
          <a:ln>
            <a:noFill/>
          </a:ln>
        </p:spPr>
      </p:pic>
      <p:pic>
        <p:nvPicPr>
          <p:cNvPr id="7" name="Picture 6" descr="A picture containing person, clothing, ground, footwear&#10;&#10;Description automatically generated">
            <a:extLst>
              <a:ext uri="{FF2B5EF4-FFF2-40B4-BE49-F238E27FC236}">
                <a16:creationId xmlns:a16="http://schemas.microsoft.com/office/drawing/2014/main" id="{BD7BC3B6-6702-13C6-47E9-2256DAEA6B9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837" y="2227859"/>
            <a:ext cx="3288188" cy="3585142"/>
          </a:xfrm>
          <a:prstGeom prst="rect">
            <a:avLst/>
          </a:prstGeom>
          <a:noFill/>
          <a:ln>
            <a:noFill/>
          </a:ln>
        </p:spPr>
      </p:pic>
    </p:spTree>
    <p:extLst>
      <p:ext uri="{BB962C8B-B14F-4D97-AF65-F5344CB8AC3E}">
        <p14:creationId xmlns:p14="http://schemas.microsoft.com/office/powerpoint/2010/main" val="168615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969" y="1308981"/>
            <a:ext cx="6929037" cy="745850"/>
          </a:xfrm>
        </p:spPr>
        <p:txBody>
          <a:bodyPr/>
          <a:lstStyle/>
          <a:p>
            <a:pPr algn="ctr"/>
            <a:r>
              <a:rPr lang="en-US" b="1" dirty="0">
                <a:solidFill>
                  <a:srgbClr val="1E3736"/>
                </a:solidFill>
                <a:latin typeface="Helvetica" charset="0"/>
                <a:ea typeface="Helvetica" charset="0"/>
                <a:cs typeface="Helvetica" charset="0"/>
              </a:rPr>
              <a:t>Sport News</a:t>
            </a:r>
          </a:p>
        </p:txBody>
      </p:sp>
      <p:sp>
        <p:nvSpPr>
          <p:cNvPr id="3" name="Content Placeholder 2"/>
          <p:cNvSpPr>
            <a:spLocks noGrp="1"/>
          </p:cNvSpPr>
          <p:nvPr>
            <p:ph idx="1"/>
          </p:nvPr>
        </p:nvSpPr>
        <p:spPr>
          <a:xfrm>
            <a:off x="303968" y="2054831"/>
            <a:ext cx="6929037" cy="7623425"/>
          </a:xfrm>
        </p:spPr>
        <p:txBody>
          <a:bodyPr>
            <a:normAutofit/>
          </a:bodyPr>
          <a:lstStyle/>
          <a:p>
            <a:pPr marL="0" indent="0" algn="just" fontAlgn="base">
              <a:buNone/>
            </a:pPr>
            <a:r>
              <a:rPr lang="en-AU" sz="1400" b="0" i="0" dirty="0">
                <a:solidFill>
                  <a:srgbClr val="050505"/>
                </a:solidFill>
                <a:effectLst/>
                <a:latin typeface="Helvetica" panose="020B0604020202020204" pitchFamily="34" charset="0"/>
                <a:cs typeface="Helvetica" panose="020B0604020202020204" pitchFamily="34" charset="0"/>
              </a:rPr>
              <a:t>The Erina HS 16 Boys Rugby League side recently competed in the NRL Central Coast Gala Day at Wyong.</a:t>
            </a:r>
          </a:p>
          <a:p>
            <a:pPr marL="0" indent="0" algn="just" fontAlgn="base">
              <a:buNone/>
            </a:pPr>
            <a:r>
              <a:rPr lang="en-AU" sz="1400" b="0" i="0" dirty="0">
                <a:solidFill>
                  <a:srgbClr val="050505"/>
                </a:solidFill>
                <a:effectLst/>
                <a:latin typeface="Helvetica" panose="020B0604020202020204" pitchFamily="34" charset="0"/>
                <a:cs typeface="Helvetica" panose="020B0604020202020204" pitchFamily="34" charset="0"/>
              </a:rPr>
              <a:t>The boys put some strong football together to first comfortably defeat MacKillop Catholic College and backed up the performance with another solid display that saw Erina defeat St Edwards College by a tight margin.</a:t>
            </a:r>
          </a:p>
          <a:p>
            <a:pPr marL="0" indent="0" algn="just" fontAlgn="base">
              <a:buNone/>
            </a:pPr>
            <a:r>
              <a:rPr lang="en-AU" sz="1400" b="0" i="0" dirty="0">
                <a:solidFill>
                  <a:srgbClr val="050505"/>
                </a:solidFill>
                <a:effectLst/>
                <a:latin typeface="Helvetica" panose="020B0604020202020204" pitchFamily="34" charset="0"/>
                <a:cs typeface="Helvetica" panose="020B0604020202020204" pitchFamily="34" charset="0"/>
              </a:rPr>
              <a:t>The two victories saw Erina HS move through the group stage undefeated but a massive task awaited as we were then drawn to play Central Coast Sports College in the semi final.</a:t>
            </a:r>
          </a:p>
          <a:p>
            <a:pPr marL="0" indent="0" algn="just" fontAlgn="base">
              <a:buNone/>
            </a:pPr>
            <a:r>
              <a:rPr lang="en-AU" sz="1400" b="0" i="0" dirty="0">
                <a:solidFill>
                  <a:srgbClr val="050505"/>
                </a:solidFill>
                <a:effectLst/>
                <a:latin typeface="Helvetica" panose="020B0604020202020204" pitchFamily="34" charset="0"/>
                <a:cs typeface="Helvetica" panose="020B0604020202020204" pitchFamily="34" charset="0"/>
              </a:rPr>
              <a:t>Erina were on the back foot early on as the rep-stacked roster of the Sport College produced some very slick play to get through on Erina's fringes. However, Erina didn't back down, consistently defending with resilience in the middle of the field and adapting to CCSC's attack. In the second-half of the match each side scored one try.  </a:t>
            </a:r>
          </a:p>
          <a:p>
            <a:pPr marL="0" indent="0" algn="just" fontAlgn="base">
              <a:buNone/>
            </a:pPr>
            <a:r>
              <a:rPr lang="en-AU" sz="1400" b="0" i="0" dirty="0">
                <a:solidFill>
                  <a:srgbClr val="050505"/>
                </a:solidFill>
                <a:effectLst/>
                <a:latin typeface="Helvetica" panose="020B0604020202020204" pitchFamily="34" charset="0"/>
                <a:cs typeface="Helvetica" panose="020B0604020202020204" pitchFamily="34" charset="0"/>
              </a:rPr>
              <a:t>Erina HS </a:t>
            </a:r>
            <a:r>
              <a:rPr lang="en-AU" sz="1400" dirty="0">
                <a:solidFill>
                  <a:srgbClr val="050505"/>
                </a:solidFill>
                <a:latin typeface="Helvetica" panose="020B0604020202020204" pitchFamily="34" charset="0"/>
                <a:cs typeface="Helvetica" panose="020B0604020202020204" pitchFamily="34" charset="0"/>
              </a:rPr>
              <a:t>should</a:t>
            </a:r>
            <a:r>
              <a:rPr lang="en-AU" sz="1400" b="0" i="0" dirty="0">
                <a:solidFill>
                  <a:srgbClr val="050505"/>
                </a:solidFill>
                <a:effectLst/>
                <a:latin typeface="Helvetica" panose="020B0604020202020204" pitchFamily="34" charset="0"/>
                <a:cs typeface="Helvetica" panose="020B0604020202020204" pitchFamily="34" charset="0"/>
              </a:rPr>
              <a:t> be very proud of the way in which all players represented the school, displaying sportsmanship and determination.</a:t>
            </a:r>
          </a:p>
          <a:p>
            <a:pPr marL="0" indent="0" algn="just" fontAlgn="base">
              <a:buNone/>
            </a:pPr>
            <a:r>
              <a:rPr lang="en-AU" sz="1400" b="0" i="0" dirty="0">
                <a:solidFill>
                  <a:srgbClr val="050505"/>
                </a:solidFill>
                <a:effectLst/>
                <a:latin typeface="Helvetica" panose="020B0604020202020204" pitchFamily="34" charset="0"/>
                <a:cs typeface="Helvetica" panose="020B0604020202020204" pitchFamily="34" charset="0"/>
              </a:rPr>
              <a:t>Several of the boys will maintain their place in the side for next year, as they are currently only 15, and many of the 16s backed up a week later in the Open's competition. Thank you also to Ayden Stokes for assisting as 'Trainer' on the day.</a:t>
            </a:r>
          </a:p>
          <a:p>
            <a:pPr marL="0" indent="0" algn="just" fontAlgn="base">
              <a:buNone/>
            </a:pPr>
            <a:endParaRPr lang="en-AU" sz="1400" dirty="0">
              <a:solidFill>
                <a:srgbClr val="050505"/>
              </a:solidFill>
              <a:latin typeface="Helvetica" panose="020B0604020202020204" pitchFamily="34" charset="0"/>
              <a:cs typeface="Helvetica" panose="020B0604020202020204" pitchFamily="34" charset="0"/>
            </a:endParaRPr>
          </a:p>
          <a:p>
            <a:pPr marL="0" indent="0" algn="just" fontAlgn="base">
              <a:buNone/>
            </a:pPr>
            <a:endParaRPr lang="en-AU" sz="1400" b="0" i="0" dirty="0">
              <a:solidFill>
                <a:srgbClr val="050505"/>
              </a:solidFill>
              <a:effectLst/>
              <a:latin typeface="Helvetica" panose="020B0604020202020204" pitchFamily="34" charset="0"/>
              <a:cs typeface="Helvetica" panose="020B0604020202020204" pitchFamily="34" charset="0"/>
            </a:endParaRPr>
          </a:p>
          <a:p>
            <a:pPr marL="0" indent="0">
              <a:buNone/>
            </a:pPr>
            <a:endParaRPr lang="en-US" sz="1200" dirty="0">
              <a:solidFill>
                <a:srgbClr val="1E3736"/>
              </a:solidFill>
              <a:latin typeface="Helvetica" charset="0"/>
              <a:ea typeface="Helvetica" charset="0"/>
              <a:cs typeface="Helvetica" charset="0"/>
            </a:endParaRPr>
          </a:p>
        </p:txBody>
      </p:sp>
      <p:pic>
        <p:nvPicPr>
          <p:cNvPr id="2050" name="Picture 2" descr="Image preview">
            <a:extLst>
              <a:ext uri="{FF2B5EF4-FFF2-40B4-BE49-F238E27FC236}">
                <a16:creationId xmlns:a16="http://schemas.microsoft.com/office/drawing/2014/main" id="{13E28792-8038-324F-EF03-50BF98F78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100" y="6065949"/>
            <a:ext cx="4558193" cy="361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161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618</TotalTime>
  <Words>1227</Words>
  <Application>Microsoft Office PowerPoint</Application>
  <PresentationFormat>Custom</PresentationFormat>
  <Paragraphs>54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vt:lpstr>
      <vt:lpstr>Office Theme</vt:lpstr>
      <vt:lpstr>PowerPoint Presentation</vt:lpstr>
      <vt:lpstr>PowerPoint Presentation</vt:lpstr>
      <vt:lpstr>Year 9 News </vt:lpstr>
      <vt:lpstr>Central Coast Dance Festival </vt:lpstr>
      <vt:lpstr>Central Coast Dance Festival </vt:lpstr>
      <vt:lpstr>Mirrabooka News</vt:lpstr>
      <vt:lpstr>Mirrabooka News</vt:lpstr>
      <vt:lpstr>Mirrabooka News </vt:lpstr>
      <vt:lpstr>Sport News</vt:lpstr>
      <vt:lpstr>Sport News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Lena Tarasenko</dc:creator>
  <cp:lastModifiedBy>Kim MacDonald</cp:lastModifiedBy>
  <cp:revision>41</cp:revision>
  <cp:lastPrinted>2023-06-28T02:05:08Z</cp:lastPrinted>
  <dcterms:created xsi:type="dcterms:W3CDTF">2019-10-24T05:39:08Z</dcterms:created>
  <dcterms:modified xsi:type="dcterms:W3CDTF">2023-06-29T00:50:10Z</dcterms:modified>
</cp:coreProperties>
</file>